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43891200" cy="21945600"/>
  <p:notesSz cx="6858000" cy="9144000"/>
  <p:defaultTextStyle>
    <a:defPPr>
      <a:defRPr lang="en-US"/>
    </a:defPPr>
    <a:lvl1pPr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1513554" indent="-1128226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3028740" indent="-2259717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4543926" indent="-3391209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6064010" indent="-4522700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35115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82138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9161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761842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19"/>
    <p:restoredTop sz="94512"/>
  </p:normalViewPr>
  <p:slideViewPr>
    <p:cSldViewPr snapToObjects="1">
      <p:cViewPr>
        <p:scale>
          <a:sx n="61" d="100"/>
          <a:sy n="61" d="100"/>
        </p:scale>
        <p:origin x="-7560" y="-1296"/>
      </p:cViewPr>
      <p:guideLst>
        <p:guide orient="horz" pos="6912"/>
        <p:guide pos="13824"/>
      </p:guideLst>
    </p:cSldViewPr>
  </p:slideViewPr>
  <p:outlineViewPr>
    <p:cViewPr>
      <p:scale>
        <a:sx n="33" d="100"/>
        <a:sy n="33" d="100"/>
      </p:scale>
      <p:origin x="0" y="32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1314EA9-C8CF-4E55-8DBF-5486340E747F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9BD065AA-F636-430C-85BD-240106ED4B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589744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7023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4046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41069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8092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35115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6pPr>
    <a:lvl7pPr marL="282138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7pPr>
    <a:lvl8pPr marL="329161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8pPr>
    <a:lvl9pPr marL="3761842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BD065AA-F636-430C-85BD-240106ED4BF1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8071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6817366"/>
            <a:ext cx="37307520" cy="4704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2435840"/>
            <a:ext cx="3072384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48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22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96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71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45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19CBAE-FC64-4EFF-90FD-B69259063D9D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213014-1A90-49E7-9F03-915C9CD694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525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6D4376-459D-4065-BB54-43EB2670C21A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9FE35A-8664-44CF-BF98-4F881DFED2F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5787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9" y="2458723"/>
            <a:ext cx="47404017" cy="5243068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9" y="2458723"/>
            <a:ext cx="141480543" cy="5243068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88BFE-BA3B-459A-A661-1CC3BB576C44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E74B7F-27B8-44B1-B4DE-A5FC44B1ACB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31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B9CF8-EF69-41CE-963A-BA5C25FDC63C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76BB2C-C2F2-475E-9236-C4C5C8771A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1868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14102081"/>
            <a:ext cx="3730752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9301487"/>
            <a:ext cx="37307520" cy="4800599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74225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48448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22674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9689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7112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4534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EAE8B6-BB81-4DAD-974E-73E05E9DE8F3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6E1E93-EA9B-40DB-9678-E6AFF779B7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059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72DE39-29E4-48D8-AE28-A867120F4696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D414B5-7DC3-4C99-BD9B-BA526C2FEE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10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0320" y="409896"/>
            <a:ext cx="28128685" cy="2169159"/>
          </a:xfrm>
        </p:spPr>
        <p:txBody>
          <a:bodyPr>
            <a:noAutofit/>
          </a:bodyPr>
          <a:lstStyle>
            <a:lvl1pPr>
              <a:defRPr sz="440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0"/>
          </p:nvPr>
        </p:nvSpPr>
        <p:spPr>
          <a:xfrm>
            <a:off x="1498092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1"/>
          </p:nvPr>
        </p:nvSpPr>
        <p:spPr>
          <a:xfrm>
            <a:off x="2958084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0CF5DD-FA94-A748-91FD-5520EED9C1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941809" y="661153"/>
            <a:ext cx="7339797" cy="166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59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5B3A07-A7CE-40D3-A410-EDF9A4B1C01F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FFC319-7D79-44E8-8922-263723B620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4199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D03833-CE8C-4F8B-95CB-3A9B6255852C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0319E6-A96F-404B-A526-EF4A8ECEB68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7521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9" y="873760"/>
            <a:ext cx="14439903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4" y="873766"/>
            <a:ext cx="24536400" cy="18729961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8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9" y="4592326"/>
            <a:ext cx="14439903" cy="15011401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2521F4-F525-4A00-B403-8BBE24F546DB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30ABBB-E03B-4760-8313-C632A5074D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9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15361927"/>
            <a:ext cx="26334720" cy="1813561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1960880"/>
            <a:ext cx="26334720" cy="13167360"/>
          </a:xfrm>
        </p:spPr>
        <p:txBody>
          <a:bodyPr rtlCol="0">
            <a:normAutofit/>
          </a:bodyPr>
          <a:lstStyle>
            <a:lvl1pPr marL="0" indent="0">
              <a:buNone/>
              <a:defRPr sz="10200"/>
            </a:lvl1pPr>
            <a:lvl2pPr marL="1474225" indent="0">
              <a:buNone/>
              <a:defRPr sz="9000"/>
            </a:lvl2pPr>
            <a:lvl3pPr marL="2948448" indent="0">
              <a:buNone/>
              <a:defRPr sz="7800"/>
            </a:lvl3pPr>
            <a:lvl4pPr marL="4422674" indent="0">
              <a:buNone/>
              <a:defRPr sz="6500"/>
            </a:lvl4pPr>
            <a:lvl5pPr marL="5896899" indent="0">
              <a:buNone/>
              <a:defRPr sz="6500"/>
            </a:lvl5pPr>
            <a:lvl6pPr marL="7371122" indent="0">
              <a:buNone/>
              <a:defRPr sz="6500"/>
            </a:lvl6pPr>
            <a:lvl7pPr marL="8845348" indent="0">
              <a:buNone/>
              <a:defRPr sz="6500"/>
            </a:lvl7pPr>
            <a:lvl8pPr marL="10319573" indent="0">
              <a:buNone/>
              <a:defRPr sz="6500"/>
            </a:lvl8pPr>
            <a:lvl9pPr marL="11793798" indent="0">
              <a:buNone/>
              <a:defRPr sz="6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17175488"/>
            <a:ext cx="26334720" cy="2575559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4C5E88-DBB1-4C27-97E1-27BF91625C96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84C0B4-399A-4C53-B10F-4E796F2262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343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195209" y="877957"/>
            <a:ext cx="3950078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195209" y="5120309"/>
            <a:ext cx="39500783" cy="14482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52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F4DFF81-4150-4EF7-986D-DD3916DBAD54}" type="datetime1">
              <a:rPr lang="en-US" altLang="en-US"/>
              <a:pPr>
                <a:defRPr/>
              </a:pPr>
              <a:t>5/23/19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809" y="20340432"/>
            <a:ext cx="138975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3900">
                <a:solidFill>
                  <a:srgbClr val="898989"/>
                </a:solidFill>
                <a:latin typeface="Calibri" pitchFamily="-108" charset="0"/>
                <a:ea typeface="ＭＳ Ｐゴシック" pitchFamily="-108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60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815B8E12-0DAA-404C-B30F-EC94537DB4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15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ctr" defTabSz="1471613" rtl="0" eaLnBrk="0" fontAlgn="base" hangingPunct="0">
        <a:spcBef>
          <a:spcPct val="0"/>
        </a:spcBef>
        <a:spcAft>
          <a:spcPct val="0"/>
        </a:spcAft>
        <a:defRPr sz="141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2pPr>
      <a:lvl3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3pPr>
      <a:lvl4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4pPr>
      <a:lvl5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5pPr>
      <a:lvl6pPr marL="373903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747805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121708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495611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101725" indent="-11017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0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2392363" indent="-91757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3681413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7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5157788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6629400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8108236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82462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056684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0909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74225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484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422674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96899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71122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8453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319573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9379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tiff"/><Relationship Id="rId11" Type="http://schemas.openxmlformats.org/officeDocument/2006/relationships/image" Target="../media/image10.png"/><Relationship Id="rId5" Type="http://schemas.openxmlformats.org/officeDocument/2006/relationships/image" Target="../media/image4.tiff"/><Relationship Id="rId10" Type="http://schemas.openxmlformats.org/officeDocument/2006/relationships/image" Target="../media/image9.png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7939089" y="1044575"/>
            <a:ext cx="27541537" cy="2079625"/>
          </a:xfrm>
        </p:spPr>
        <p:txBody>
          <a:bodyPr/>
          <a:lstStyle/>
          <a:p>
            <a:r>
              <a:rPr lang="en-US" alt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A Computer Vision Tomato Pest Assessment and Prediction Tool </a:t>
            </a:r>
            <a:br>
              <a:rPr lang="en-US" altLang="en-US" sz="4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Denis. P. Rubanga</a:t>
            </a:r>
            <a:r>
              <a:rPr lang="en-US" altLang="en-US" sz="3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L. Mkonyi</a:t>
            </a:r>
            <a:r>
              <a:rPr lang="en-US" altLang="en-US" sz="3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R. Mgaya</a:t>
            </a:r>
            <a:r>
              <a:rPr lang="en-US" altLang="en-US" sz="36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N. Zekaya</a:t>
            </a:r>
            <a:r>
              <a:rPr lang="en-US" altLang="en-US" sz="3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S.Shimada</a:t>
            </a:r>
            <a:r>
              <a:rPr lang="en-US" altLang="en-US" sz="3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D. Machuve</a:t>
            </a:r>
            <a:r>
              <a:rPr lang="en-US" altLang="en-US" sz="3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b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Tokyo University of  Agriculture, Tokyo-Japan, </a:t>
            </a:r>
            <a:r>
              <a:rPr lang="en-US" alt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The Nelson Mandela African Institute of Science and Technology, Arusha-Tanzania, </a:t>
            </a:r>
            <a:br>
              <a:rPr lang="en-US" alt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Sokoine University of </a:t>
            </a:r>
            <a:r>
              <a:rPr lang="en-US" alt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Agriculture,Morogoro</a:t>
            </a:r>
            <a:r>
              <a:rPr lang="en-US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-Tanzania</a:t>
            </a:r>
            <a:b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denispastoty@gmail.com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47" name="Content Placeholder 2"/>
          <p:cNvSpPr>
            <a:spLocks noGrp="1"/>
          </p:cNvSpPr>
          <p:nvPr>
            <p:ph sz="half" idx="2"/>
          </p:nvPr>
        </p:nvSpPr>
        <p:spPr>
          <a:xfrm>
            <a:off x="830263" y="3817938"/>
            <a:ext cx="13415962" cy="17594262"/>
          </a:xfrm>
        </p:spPr>
        <p:txBody>
          <a:bodyPr>
            <a:normAutofit fontScale="92500" lnSpcReduction="10000"/>
          </a:bodyPr>
          <a:lstStyle/>
          <a:p>
            <a:pPr marL="565150" indent="-565150" defTabSz="2033588" eaLnBrk="1" hangingPunct="1">
              <a:defRPr/>
            </a:pPr>
            <a:r>
              <a:rPr lang="en-US" altLang="en-US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lang="en-US" altLang="en-US" sz="6000" b="1" dirty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r>
              <a:rPr lang="en-US" alt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Tomato considered a high value crop and income resource for poor growers (FAO, 2012)</a:t>
            </a:r>
            <a:r>
              <a:rPr lang="en-US" altLang="ja-JP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en-US" sz="3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r>
              <a:rPr lang="en-US" altLang="en-US" sz="4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</a:t>
            </a:r>
            <a:r>
              <a:rPr lang="en-US" alt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Tuta</a:t>
            </a:r>
            <a:r>
              <a:rPr lang="en-US" altLang="en-US" sz="32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absoluta</a:t>
            </a:r>
            <a:r>
              <a:rPr lang="en-US" alt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devastating tomato yield causing </a:t>
            </a:r>
            <a:r>
              <a:rPr lang="en-US" alt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loss</a:t>
            </a:r>
            <a:r>
              <a:rPr lang="en-US" alt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up to </a:t>
            </a:r>
            <a:r>
              <a:rPr lang="en-US" alt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r>
              <a:rPr lang="en-US" alt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jeopardizing livelihoods of millions</a:t>
            </a: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ja-JP" sz="40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ja-JP" sz="40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ja-JP" sz="40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endParaRPr lang="en-US" altLang="ja-JP" sz="40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indent="0" defTabSz="2033588" eaLnBrk="1" hangingPunct="1">
              <a:buNone/>
              <a:defRPr/>
            </a:pPr>
            <a:r>
              <a:rPr lang="en-US" altLang="ja-JP" sz="48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</a:t>
            </a:r>
            <a:r>
              <a:rPr lang="en-US" altLang="ja-JP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understand </a:t>
            </a:r>
            <a:r>
              <a:rPr lang="en-US" altLang="ja-JP" sz="3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crop stress</a:t>
            </a:r>
            <a:r>
              <a:rPr lang="en-US" altLang="ja-JP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crop production </a:t>
            </a:r>
          </a:p>
          <a:p>
            <a:pPr marL="0" lvl="1" indent="0" defTabSz="2033588" eaLnBrk="1" hangingPunct="1">
              <a:buNone/>
              <a:defRPr/>
            </a:pPr>
            <a:r>
              <a:rPr lang="en-US" altLang="ja-JP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(food security and poverty alleviation) (</a:t>
            </a:r>
            <a:r>
              <a:rPr lang="en-US" sz="3200" dirty="0"/>
              <a:t>Smucker</a:t>
            </a:r>
            <a:r>
              <a:rPr lang="en-US" altLang="ja-JP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al, 2015)</a:t>
            </a:r>
            <a:endParaRPr lang="en-US" altLang="en-US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09575" indent="-409575"/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48" name="Content Placeholder 3"/>
          <p:cNvSpPr>
            <a:spLocks noGrp="1"/>
          </p:cNvSpPr>
          <p:nvPr>
            <p:ph sz="half" idx="10"/>
          </p:nvPr>
        </p:nvSpPr>
        <p:spPr>
          <a:xfrm>
            <a:off x="15133626" y="3810000"/>
            <a:ext cx="13415963" cy="17441862"/>
          </a:xfrm>
        </p:spPr>
        <p:txBody>
          <a:bodyPr/>
          <a:lstStyle/>
          <a:p>
            <a:pPr marL="565150" indent="-565150" defTabSz="2033588" eaLnBrk="1" hangingPunct="1">
              <a:defRPr/>
            </a:pPr>
            <a:r>
              <a:rPr lang="en-US" altLang="en-US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Current strategy</a:t>
            </a:r>
          </a:p>
          <a:p>
            <a:pPr marL="565150" indent="-565150" defTabSz="2033588" eaLnBrk="1" hangingPunct="1">
              <a:defRPr/>
            </a:pPr>
            <a:endParaRPr lang="en-US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800" b="1" dirty="0"/>
              <a:t>High cost</a:t>
            </a:r>
            <a:r>
              <a:rPr lang="en-US" sz="2800" dirty="0"/>
              <a:t> pesticide use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800" b="1" dirty="0"/>
              <a:t>Development</a:t>
            </a:r>
            <a:r>
              <a:rPr lang="en-US" sz="2800" dirty="0"/>
              <a:t> of resistant tomato varieties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800" dirty="0"/>
              <a:t>Application of biological control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800" dirty="0"/>
              <a:t>Pheromone traps for monitoring population </a:t>
            </a:r>
          </a:p>
          <a:p>
            <a:pPr marL="0" indent="0"/>
            <a:r>
              <a:rPr lang="en-US" sz="2800" dirty="0"/>
              <a:t>    and  presence detection</a:t>
            </a:r>
          </a:p>
          <a:p>
            <a:pPr marL="409575" indent="-409575"/>
            <a:endParaRPr lang="en-US" sz="4000" b="1" dirty="0"/>
          </a:p>
          <a:p>
            <a:pPr marL="409575" indent="-409575"/>
            <a:endParaRPr lang="en-US" sz="4000" b="1" dirty="0"/>
          </a:p>
          <a:p>
            <a:pPr marL="409575" indent="-409575"/>
            <a:r>
              <a:rPr lang="en-US" sz="4000" b="1" dirty="0"/>
              <a:t>Also</a:t>
            </a:r>
            <a:r>
              <a:rPr lang="en-US" sz="3600" b="1" dirty="0"/>
              <a:t> </a:t>
            </a:r>
            <a:r>
              <a:rPr lang="en-US" sz="2800" b="1" dirty="0"/>
              <a:t>l</a:t>
            </a:r>
            <a:r>
              <a:rPr lang="en-US" sz="2800" dirty="0"/>
              <a:t>imited number of agriculture extension officers service</a:t>
            </a:r>
            <a:r>
              <a:rPr lang="en-US" sz="3600" b="1" dirty="0">
                <a:solidFill>
                  <a:srgbClr val="000000"/>
                </a:solidFill>
              </a:rPr>
              <a:t>        </a:t>
            </a:r>
            <a:endParaRPr lang="en-US" sz="2800" dirty="0">
              <a:solidFill>
                <a:srgbClr val="000000"/>
              </a:solidFill>
            </a:endParaRPr>
          </a:p>
          <a:p>
            <a:endParaRPr lang="en-US" sz="2800" dirty="0"/>
          </a:p>
          <a:p>
            <a:pPr marL="409575" indent="-409575"/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2ADAFE2-87E2-E945-8D67-5490C953826A}"/>
              </a:ext>
            </a:extLst>
          </p:cNvPr>
          <p:cNvGrpSpPr/>
          <p:nvPr/>
        </p:nvGrpSpPr>
        <p:grpSpPr>
          <a:xfrm>
            <a:off x="14325600" y="12877800"/>
            <a:ext cx="11270458" cy="6542662"/>
            <a:chOff x="10853548" y="12344400"/>
            <a:chExt cx="11332274" cy="6166153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31C7A35-1C32-3F4A-8F08-A84AAE1145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" r="43018"/>
            <a:stretch/>
          </p:blipFill>
          <p:spPr>
            <a:xfrm>
              <a:off x="10853548" y="12816831"/>
              <a:ext cx="6364639" cy="5693722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4EA06EEE-80A7-2643-9538-82C3FF3607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233"/>
            <a:stretch/>
          </p:blipFill>
          <p:spPr>
            <a:xfrm>
              <a:off x="17640860" y="13093322"/>
              <a:ext cx="4544962" cy="5417231"/>
            </a:xfrm>
            <a:prstGeom prst="rect">
              <a:avLst/>
            </a:prstGeom>
            <a:ln w="12700">
              <a:noFill/>
            </a:ln>
          </p:spPr>
        </p:pic>
        <p:sp>
          <p:nvSpPr>
            <p:cNvPr id="24" name="Curved Left Arrow 23">
              <a:extLst>
                <a:ext uri="{FF2B5EF4-FFF2-40B4-BE49-F238E27FC236}">
                  <a16:creationId xmlns:a16="http://schemas.microsoft.com/office/drawing/2014/main" id="{C1EF5240-1329-CD4D-9E3F-8267922AEA78}"/>
                </a:ext>
              </a:extLst>
            </p:cNvPr>
            <p:cNvSpPr/>
            <p:nvPr/>
          </p:nvSpPr>
          <p:spPr>
            <a:xfrm rot="16200000">
              <a:off x="17338945" y="10180879"/>
              <a:ext cx="1070824" cy="5397866"/>
            </a:xfrm>
            <a:prstGeom prst="curvedLeftArrow">
              <a:avLst>
                <a:gd name="adj1" fmla="val 25000"/>
                <a:gd name="adj2" fmla="val 117190"/>
                <a:gd name="adj3" fmla="val 25000"/>
              </a:avLst>
            </a:prstGeom>
            <a:solidFill>
              <a:schemeClr val="accent3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26AECBE-C8BA-FC4B-94B5-1FD95C8B36AF}"/>
                </a:ext>
              </a:extLst>
            </p:cNvPr>
            <p:cNvSpPr/>
            <p:nvPr/>
          </p:nvSpPr>
          <p:spPr>
            <a:xfrm>
              <a:off x="16112817" y="12639595"/>
              <a:ext cx="3787700" cy="10732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en-US" sz="2800" dirty="0">
                  <a:cs typeface="Arial" panose="020B0604020202020204" pitchFamily="34" charset="0"/>
                </a:rPr>
                <a:t>Emergency </a:t>
              </a:r>
              <a:r>
                <a:rPr lang="en-US" sz="2800" dirty="0"/>
                <a:t>state of </a:t>
              </a:r>
              <a:r>
                <a:rPr lang="en-US" sz="2400" dirty="0"/>
                <a:t> </a:t>
              </a:r>
              <a:r>
                <a:rPr lang="en-US" sz="2800" i="1" dirty="0" err="1"/>
                <a:t>Tuta</a:t>
              </a:r>
              <a:r>
                <a:rPr lang="en-US" sz="3600" i="1" dirty="0">
                  <a:solidFill>
                    <a:srgbClr val="FF0000"/>
                  </a:solidFill>
                </a:rPr>
                <a:t> </a:t>
              </a:r>
              <a:r>
                <a:rPr lang="en-US" sz="2800" i="1" dirty="0"/>
                <a:t>absoluta</a:t>
              </a:r>
              <a:r>
                <a:rPr lang="en-US" sz="4000" b="1" dirty="0"/>
                <a:t> </a:t>
              </a:r>
              <a:endParaRPr lang="en-US" sz="2800" dirty="0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41ADD83C-F728-0C41-A1E0-B7739B9D94C5}"/>
              </a:ext>
            </a:extLst>
          </p:cNvPr>
          <p:cNvSpPr/>
          <p:nvPr/>
        </p:nvSpPr>
        <p:spPr>
          <a:xfrm>
            <a:off x="14246225" y="19823004"/>
            <a:ext cx="127615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CLIMEX climatic suitability  indices for </a:t>
            </a:r>
            <a:r>
              <a:rPr lang="en-US" sz="2400" i="1" dirty="0" err="1"/>
              <a:t>Tuta</a:t>
            </a:r>
            <a:r>
              <a:rPr lang="en-US" sz="2400" i="1" dirty="0"/>
              <a:t>. absoluta</a:t>
            </a:r>
            <a:r>
              <a:rPr lang="en-US" sz="2400" dirty="0"/>
              <a:t> in Africa. Predictions are based on the eco-climatic index (EI). </a:t>
            </a:r>
            <a:r>
              <a:rPr lang="en-US" sz="2400" b="1" i="1" dirty="0"/>
              <a:t>Source; Henri et al.,(2015)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457CDB1A-DA97-9E44-91D0-034BB7A4169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29580845" y="3810000"/>
            <a:ext cx="13700761" cy="17441862"/>
          </a:xfrm>
        </p:spPr>
        <p:txBody>
          <a:bodyPr>
            <a:normAutofit/>
          </a:bodyPr>
          <a:lstStyle/>
          <a:p>
            <a:r>
              <a:rPr lang="en-US" altLang="en-US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panose="020B0604020202020204" pitchFamily="34" charset="0"/>
              </a:rPr>
              <a:t>Solution</a:t>
            </a:r>
            <a:endParaRPr lang="en-US" sz="4800" dirty="0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E1F0FC2-EF06-2A42-8058-AA3F5A542CFE}"/>
              </a:ext>
            </a:extLst>
          </p:cNvPr>
          <p:cNvCxnSpPr>
            <a:cxnSpLocks/>
          </p:cNvCxnSpPr>
          <p:nvPr/>
        </p:nvCxnSpPr>
        <p:spPr>
          <a:xfrm>
            <a:off x="1219200" y="5029200"/>
            <a:ext cx="11506200" cy="0"/>
          </a:xfrm>
          <a:prstGeom prst="line">
            <a:avLst/>
          </a:prstGeom>
          <a:ln w="101600" cap="rnd">
            <a:gradFill flip="none" rotWithShape="1">
              <a:gsLst>
                <a:gs pos="75000">
                  <a:schemeClr val="tx1"/>
                </a:gs>
                <a:gs pos="50000">
                  <a:srgbClr val="CAD9EB"/>
                </a:gs>
                <a:gs pos="0">
                  <a:schemeClr val="tx1">
                    <a:lumMod val="0"/>
                    <a:lumOff val="100000"/>
                  </a:schemeClr>
                </a:gs>
                <a:gs pos="0">
                  <a:schemeClr val="tx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D96762A-4F1B-884C-AA98-C737CF48AC8B}"/>
              </a:ext>
            </a:extLst>
          </p:cNvPr>
          <p:cNvCxnSpPr>
            <a:cxnSpLocks/>
          </p:cNvCxnSpPr>
          <p:nvPr/>
        </p:nvCxnSpPr>
        <p:spPr>
          <a:xfrm>
            <a:off x="15468600" y="5029200"/>
            <a:ext cx="11506200" cy="0"/>
          </a:xfrm>
          <a:prstGeom prst="line">
            <a:avLst/>
          </a:prstGeom>
          <a:ln w="101600" cap="rnd">
            <a:gradFill flip="none" rotWithShape="1">
              <a:gsLst>
                <a:gs pos="75000">
                  <a:schemeClr val="tx1"/>
                </a:gs>
                <a:gs pos="50000">
                  <a:srgbClr val="CAD9EB"/>
                </a:gs>
                <a:gs pos="0">
                  <a:schemeClr val="tx1">
                    <a:lumMod val="0"/>
                    <a:lumOff val="100000"/>
                  </a:schemeClr>
                </a:gs>
                <a:gs pos="0">
                  <a:schemeClr val="tx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7C7F495-D474-6F4E-968F-044801926E10}"/>
              </a:ext>
            </a:extLst>
          </p:cNvPr>
          <p:cNvCxnSpPr>
            <a:cxnSpLocks/>
          </p:cNvCxnSpPr>
          <p:nvPr/>
        </p:nvCxnSpPr>
        <p:spPr>
          <a:xfrm>
            <a:off x="29870400" y="5029200"/>
            <a:ext cx="11506200" cy="0"/>
          </a:xfrm>
          <a:prstGeom prst="line">
            <a:avLst/>
          </a:prstGeom>
          <a:ln w="101600" cap="rnd">
            <a:gradFill flip="none" rotWithShape="1">
              <a:gsLst>
                <a:gs pos="75000">
                  <a:schemeClr val="tx1"/>
                </a:gs>
                <a:gs pos="50000">
                  <a:srgbClr val="CAD9EB"/>
                </a:gs>
                <a:gs pos="0">
                  <a:schemeClr val="tx1">
                    <a:lumMod val="0"/>
                    <a:lumOff val="100000"/>
                  </a:schemeClr>
                </a:gs>
                <a:gs pos="0">
                  <a:schemeClr val="tx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453FA412-7D6B-DB4F-B73D-B6BD9FE5C66C}"/>
              </a:ext>
            </a:extLst>
          </p:cNvPr>
          <p:cNvSpPr/>
          <p:nvPr/>
        </p:nvSpPr>
        <p:spPr>
          <a:xfrm>
            <a:off x="29580845" y="17446347"/>
            <a:ext cx="13415963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 defTabSz="2033588" eaLnBrk="1" hangingPunct="1">
              <a:buNone/>
              <a:defRPr/>
            </a:pPr>
            <a:r>
              <a:rPr lang="en-US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panose="020B0604020202020204" pitchFamily="34" charset="0"/>
              </a:rPr>
              <a:t>Reference</a:t>
            </a:r>
            <a:r>
              <a:rPr lang="en-US" altLang="en-US" sz="1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panose="020B0604020202020204" pitchFamily="34" charset="0"/>
              </a:rPr>
              <a:t>:</a:t>
            </a:r>
          </a:p>
          <a:p>
            <a:pPr marL="0" lvl="1" indent="0" algn="just" defTabSz="2033588" eaLnBrk="1" hangingPunct="1">
              <a:defRPr/>
            </a:pPr>
            <a:r>
              <a:rPr lang="en-US" sz="2000" dirty="0"/>
              <a:t>[1] FAOSTAT (2012)</a:t>
            </a:r>
          </a:p>
          <a:p>
            <a:pPr marL="0" lvl="1" indent="0" algn="just" defTabSz="2033588" eaLnBrk="1" hangingPunct="1">
              <a:buNone/>
              <a:defRPr/>
            </a:pPr>
            <a:r>
              <a:rPr lang="en-US" sz="2000" dirty="0"/>
              <a:t>[2] </a:t>
            </a:r>
            <a:r>
              <a:rPr lang="en-US" sz="2000" dirty="0" err="1"/>
              <a:t>Guimapi</a:t>
            </a:r>
            <a:r>
              <a:rPr lang="en-US" sz="2000" dirty="0"/>
              <a:t>, R. Y., Mohamed, S. A., </a:t>
            </a:r>
            <a:r>
              <a:rPr lang="en-US" sz="2000" dirty="0" err="1"/>
              <a:t>Okeyo</a:t>
            </a:r>
            <a:r>
              <a:rPr lang="en-US" sz="2000" dirty="0"/>
              <a:t>, G. O., </a:t>
            </a:r>
            <a:r>
              <a:rPr lang="en-US" sz="2000" dirty="0" err="1"/>
              <a:t>Ndjomatchoua</a:t>
            </a:r>
            <a:r>
              <a:rPr lang="en-US" sz="2000" dirty="0"/>
              <a:t>, F. T., </a:t>
            </a:r>
            <a:r>
              <a:rPr lang="en-US" sz="2000" dirty="0" err="1"/>
              <a:t>Ekesi</a:t>
            </a:r>
            <a:r>
              <a:rPr lang="en-US" sz="2000" dirty="0"/>
              <a:t>, S., &amp; </a:t>
            </a:r>
            <a:r>
              <a:rPr lang="en-US" sz="2000" dirty="0" err="1"/>
              <a:t>Tonnang</a:t>
            </a:r>
            <a:r>
              <a:rPr lang="en-US" sz="2000" dirty="0"/>
              <a:t>, H. E. (2016). Modeling the risk of Invasion and spread of </a:t>
            </a:r>
            <a:r>
              <a:rPr lang="en-US" sz="2000" i="1" dirty="0" err="1"/>
              <a:t>Tuta</a:t>
            </a:r>
            <a:r>
              <a:rPr lang="en-US" sz="2000" i="1" dirty="0"/>
              <a:t> absoluta</a:t>
            </a:r>
            <a:r>
              <a:rPr lang="en-US" sz="2000" dirty="0"/>
              <a:t> in Africa. </a:t>
            </a:r>
            <a:r>
              <a:rPr lang="en-US" sz="2000" i="1" dirty="0"/>
              <a:t>Ecological complexity</a:t>
            </a:r>
            <a:r>
              <a:rPr lang="en-US" sz="2000" dirty="0"/>
              <a:t>, </a:t>
            </a:r>
            <a:r>
              <a:rPr lang="en-US" sz="2000" i="1" dirty="0"/>
              <a:t>28</a:t>
            </a:r>
            <a:r>
              <a:rPr lang="en-US" sz="2000" dirty="0"/>
              <a:t>, 77-93.</a:t>
            </a:r>
          </a:p>
          <a:p>
            <a:pPr marL="0" lvl="1" indent="0" algn="just" defTabSz="2033588" eaLnBrk="1" hangingPunct="1">
              <a:defRPr/>
            </a:pPr>
            <a:r>
              <a:rPr lang="en-US" sz="2000" dirty="0"/>
              <a:t>[3] He, K., </a:t>
            </a:r>
            <a:r>
              <a:rPr lang="en-US" sz="2000" dirty="0" err="1"/>
              <a:t>Gkioxari</a:t>
            </a:r>
            <a:r>
              <a:rPr lang="en-US" sz="2000" dirty="0"/>
              <a:t>, G., </a:t>
            </a:r>
            <a:r>
              <a:rPr lang="en-US" sz="2000" dirty="0" err="1"/>
              <a:t>Dollár</a:t>
            </a:r>
            <a:r>
              <a:rPr lang="en-US" sz="2000" dirty="0"/>
              <a:t>, P., &amp; </a:t>
            </a:r>
            <a:r>
              <a:rPr lang="en-US" sz="2000" dirty="0" err="1"/>
              <a:t>Girshick</a:t>
            </a:r>
            <a:r>
              <a:rPr lang="en-US" sz="2000" dirty="0"/>
              <a:t>, R. (2017). Mask r-</a:t>
            </a:r>
            <a:r>
              <a:rPr lang="en-US" sz="2000" dirty="0" err="1"/>
              <a:t>cnn</a:t>
            </a:r>
            <a:r>
              <a:rPr lang="en-US" sz="2000" dirty="0"/>
              <a:t>. In </a:t>
            </a:r>
            <a:r>
              <a:rPr lang="en-US" sz="2000" i="1" dirty="0"/>
              <a:t>Proceedings of the IEEE international conference on computer vision</a:t>
            </a:r>
            <a:r>
              <a:rPr lang="en-US" sz="2000" dirty="0"/>
              <a:t> (pp. 2961-2969).</a:t>
            </a:r>
          </a:p>
          <a:p>
            <a:pPr marL="0" lvl="1" indent="0" algn="just" defTabSz="2033588" eaLnBrk="1" hangingPunct="1">
              <a:defRPr/>
            </a:pPr>
            <a:r>
              <a:rPr lang="en-US" sz="2000" dirty="0"/>
              <a:t>[4]</a:t>
            </a:r>
            <a:r>
              <a:rPr lang="en-US" sz="2000" dirty="0" err="1"/>
              <a:t>Krizhevsky</a:t>
            </a:r>
            <a:r>
              <a:rPr lang="en-US" sz="2000" dirty="0"/>
              <a:t>, A., </a:t>
            </a:r>
            <a:r>
              <a:rPr lang="en-US" sz="2000" dirty="0" err="1"/>
              <a:t>Sutskever</a:t>
            </a:r>
            <a:r>
              <a:rPr lang="en-US" sz="2000" dirty="0"/>
              <a:t>, I., Hinton. G.: ImageNet classification with deep convolutional neural networks. In: Advances in Neural Information Processing Systems, vol. 25, pp. 1097– 1105 (2012) </a:t>
            </a:r>
          </a:p>
          <a:p>
            <a:pPr marL="0" lvl="1" indent="0" algn="just" defTabSz="2033588" eaLnBrk="1" hangingPunct="1">
              <a:buNone/>
              <a:defRPr/>
            </a:pPr>
            <a:r>
              <a:rPr lang="en-US" sz="2000" dirty="0"/>
              <a:t>[5]Smucker, Thomas A., et al. "Differentiated livelihoods, local institutions, and the adaptation imperative: Assessing climate change adaptation policy in Tanzania." </a:t>
            </a:r>
            <a:r>
              <a:rPr lang="en-US" sz="2000" i="1" dirty="0" err="1"/>
              <a:t>Geoforum</a:t>
            </a:r>
            <a:r>
              <a:rPr lang="en-US" sz="2000" dirty="0"/>
              <a:t> 59 (2015): 39-50..</a:t>
            </a:r>
          </a:p>
          <a:p>
            <a:pPr marL="0" lvl="1" indent="0" defTabSz="2033588" eaLnBrk="1" hangingPunct="1">
              <a:buNone/>
              <a:defRPr/>
            </a:pPr>
            <a:endParaRPr lang="en-US" altLang="en-US" sz="600" b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D6BC6E9-32D7-1E4C-AE26-F6277F1563D7}"/>
              </a:ext>
            </a:extLst>
          </p:cNvPr>
          <p:cNvSpPr/>
          <p:nvPr/>
        </p:nvSpPr>
        <p:spPr>
          <a:xfrm>
            <a:off x="29567706" y="13286207"/>
            <a:ext cx="12875693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panose="020B0604020202020204" pitchFamily="34" charset="0"/>
              </a:rPr>
              <a:t>Limitations</a:t>
            </a:r>
            <a:r>
              <a:rPr lang="en-US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panose="020B0604020202020204" pitchFamily="34" charset="0"/>
              </a:rPr>
              <a:t>: 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alt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I</a:t>
            </a:r>
            <a:r>
              <a:rPr 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mage data was collected from Arusha region –Tanzania. More data from other regions of Tanzania and Sub-Sahara Africa is required. </a:t>
            </a:r>
          </a:p>
          <a:p>
            <a:r>
              <a:rPr lang="en-US" sz="2800" b="1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     More data</a:t>
            </a:r>
            <a:r>
              <a:rPr 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 will be added to database through </a:t>
            </a:r>
            <a:r>
              <a:rPr lang="en-US" sz="2800" b="1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developed mobile App</a:t>
            </a:r>
            <a:r>
              <a:rPr 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.</a:t>
            </a:r>
            <a:r>
              <a:rPr lang="en-US" sz="2800" dirty="0">
                <a:effectLst>
                  <a:outerShdw blurRad="38100" dist="38100" dir="2700000" algn="tl">
                    <a:srgbClr val="C0C0C0"/>
                  </a:outerShdw>
                </a:effectLst>
                <a:cs typeface="Arial" panose="020B0604020202020204" pitchFamily="34" charset="0"/>
              </a:rPr>
              <a:t> </a:t>
            </a:r>
          </a:p>
          <a:p>
            <a:r>
              <a:rPr lang="en-US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panose="020B0604020202020204" pitchFamily="34" charset="0"/>
              </a:rPr>
              <a:t>Future work</a:t>
            </a:r>
            <a:r>
              <a:rPr lang="en-US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We would </a:t>
            </a:r>
            <a:r>
              <a:rPr lang="en-US" sz="2800" b="1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extend the system</a:t>
            </a:r>
            <a:r>
              <a:rPr 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 to other invasive crop pests.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Collected </a:t>
            </a:r>
            <a:r>
              <a:rPr lang="en-US" sz="2800" b="1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multispectral images</a:t>
            </a:r>
            <a:r>
              <a:rPr 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 will be used to develop </a:t>
            </a:r>
            <a:r>
              <a:rPr lang="en-US" sz="2800" b="1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Vegetation indices</a:t>
            </a:r>
            <a:r>
              <a:rPr 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 for </a:t>
            </a:r>
            <a:r>
              <a:rPr lang="en-US" sz="2800" i="1" dirty="0" err="1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Tuta</a:t>
            </a:r>
            <a:r>
              <a:rPr lang="en-US" sz="2800" i="1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sz="2800" i="1" dirty="0" err="1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absoluta</a:t>
            </a:r>
            <a:r>
              <a:rPr lang="en-US" sz="2800" dirty="0">
                <a:effectLst>
                  <a:outerShdw algn="tl">
                    <a:srgbClr val="C0C0C0"/>
                  </a:outerShdw>
                </a:effectLst>
                <a:cs typeface="Arial" panose="020B0604020202020204" pitchFamily="34" charset="0"/>
              </a:rPr>
              <a:t> invaded crop farms.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0F67C859-037C-594B-804D-87A6DAB2D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40400" y="3095625"/>
            <a:ext cx="561975" cy="561975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488CDFDB-4D1A-0548-9F60-BADEFD0F8882}"/>
              </a:ext>
            </a:extLst>
          </p:cNvPr>
          <p:cNvSpPr txBox="1"/>
          <p:nvPr/>
        </p:nvSpPr>
        <p:spPr>
          <a:xfrm>
            <a:off x="36799024" y="2357510"/>
            <a:ext cx="50347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CV4GC Workshop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A94BAA1D-BBBB-CA42-B1AA-AB2C91C573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9679" y="1701967"/>
            <a:ext cx="873921" cy="1165227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E181ADA0-7D69-1B43-B188-AD9FF9F08E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0" y="1614055"/>
            <a:ext cx="1524246" cy="1281545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9878A40F-2CB7-6B48-90B3-662D453CCF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2299" t="14626" r="32885" b="14628"/>
          <a:stretch/>
        </p:blipFill>
        <p:spPr>
          <a:xfrm>
            <a:off x="5682706" y="1499431"/>
            <a:ext cx="1556294" cy="1424417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3C279574-E859-9743-933C-6C45B10A2EE1}"/>
              </a:ext>
            </a:extLst>
          </p:cNvPr>
          <p:cNvSpPr/>
          <p:nvPr/>
        </p:nvSpPr>
        <p:spPr>
          <a:xfrm>
            <a:off x="762000" y="609600"/>
            <a:ext cx="1905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Tokyo University of Agriculture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A87C8A2-14D8-F740-A497-E1F1F4155842}"/>
              </a:ext>
            </a:extLst>
          </p:cNvPr>
          <p:cNvSpPr/>
          <p:nvPr/>
        </p:nvSpPr>
        <p:spPr>
          <a:xfrm>
            <a:off x="2895600" y="549945"/>
            <a:ext cx="1905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/>
              <a:t>Sokoine</a:t>
            </a:r>
            <a:r>
              <a:rPr lang="en-US" sz="2000" b="1" dirty="0"/>
              <a:t> University of Agriculture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4E25FD3-9422-9F4B-B648-CE5C33AB9A50}"/>
              </a:ext>
            </a:extLst>
          </p:cNvPr>
          <p:cNvSpPr/>
          <p:nvPr/>
        </p:nvSpPr>
        <p:spPr>
          <a:xfrm>
            <a:off x="4925094" y="533400"/>
            <a:ext cx="31521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The Nelson Mandel African Institute of Science and Technology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C0A13A5-A129-9741-AB23-5F20E5CEA003}"/>
              </a:ext>
            </a:extLst>
          </p:cNvPr>
          <p:cNvCxnSpPr>
            <a:cxnSpLocks/>
          </p:cNvCxnSpPr>
          <p:nvPr/>
        </p:nvCxnSpPr>
        <p:spPr>
          <a:xfrm>
            <a:off x="1217038" y="3886200"/>
            <a:ext cx="42047145" cy="0"/>
          </a:xfrm>
          <a:prstGeom prst="line">
            <a:avLst/>
          </a:prstGeom>
          <a:ln w="92075" cap="rnd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46000">
                  <a:schemeClr val="accent2">
                    <a:lumMod val="75000"/>
                  </a:schemeClr>
                </a:gs>
                <a:gs pos="70000">
                  <a:schemeClr val="accent2">
                    <a:lumMod val="7000"/>
                    <a:lumOff val="93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7AB29921-1E37-0C4C-9D00-2496C2A9294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3580" b="13580"/>
          <a:stretch/>
        </p:blipFill>
        <p:spPr>
          <a:xfrm>
            <a:off x="18135600" y="8200152"/>
            <a:ext cx="731202" cy="532604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02C5D220-863F-5842-8DDC-A6DE2E8666B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73400" y="10363200"/>
            <a:ext cx="1000955" cy="795655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32627227-2FA3-454C-A6AE-A6E67F1A4562}"/>
              </a:ext>
            </a:extLst>
          </p:cNvPr>
          <p:cNvSpPr/>
          <p:nvPr/>
        </p:nvSpPr>
        <p:spPr>
          <a:xfrm>
            <a:off x="17907000" y="8168775"/>
            <a:ext cx="594290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000000"/>
                </a:solidFill>
              </a:rPr>
              <a:t>Above</a:t>
            </a:r>
            <a:r>
              <a:rPr lang="en-US" sz="2800" dirty="0">
                <a:solidFill>
                  <a:srgbClr val="000000"/>
                </a:solidFill>
              </a:rPr>
              <a:t> are low-speed </a:t>
            </a:r>
          </a:p>
          <a:p>
            <a:pPr algn="ctr"/>
            <a:r>
              <a:rPr lang="en-US" sz="2800" dirty="0">
                <a:solidFill>
                  <a:srgbClr val="000000"/>
                </a:solidFill>
              </a:rPr>
              <a:t>inefficient manual identification</a:t>
            </a:r>
            <a:endParaRPr lang="en-US" sz="28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356309C-C0BE-9346-9E22-BF48460C7CFB}"/>
              </a:ext>
            </a:extLst>
          </p:cNvPr>
          <p:cNvSpPr/>
          <p:nvPr/>
        </p:nvSpPr>
        <p:spPr>
          <a:xfrm>
            <a:off x="16249567" y="10289657"/>
            <a:ext cx="892191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Therefore,</a:t>
            </a:r>
            <a:r>
              <a:rPr lang="en-US" sz="3200" b="1" dirty="0"/>
              <a:t> </a:t>
            </a:r>
            <a:r>
              <a:rPr lang="en-US" sz="2800" b="1" dirty="0"/>
              <a:t>A</a:t>
            </a:r>
            <a:r>
              <a:rPr lang="en-US" sz="2800" dirty="0"/>
              <a:t> </a:t>
            </a:r>
            <a:r>
              <a:rPr lang="en-US" sz="2800" b="1" dirty="0"/>
              <a:t>fast Early detection</a:t>
            </a:r>
            <a:r>
              <a:rPr lang="en-US" sz="2800" dirty="0"/>
              <a:t> Computer </a:t>
            </a:r>
          </a:p>
          <a:p>
            <a:pPr algn="ctr"/>
            <a:r>
              <a:rPr lang="en-US" sz="2800" dirty="0"/>
              <a:t>Vision solution for </a:t>
            </a:r>
            <a:r>
              <a:rPr lang="en-US" sz="2800" i="1" dirty="0" err="1"/>
              <a:t>T.absoluta</a:t>
            </a:r>
            <a:r>
              <a:rPr lang="en-US" sz="2800" dirty="0"/>
              <a:t> case is required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BA28096-5966-9C4D-B1DB-5F2490A16934}"/>
              </a:ext>
            </a:extLst>
          </p:cNvPr>
          <p:cNvSpPr/>
          <p:nvPr/>
        </p:nvSpPr>
        <p:spPr>
          <a:xfrm>
            <a:off x="15270638" y="12083678"/>
            <a:ext cx="403507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indent="0" defTabSz="2033588" eaLnBrk="1" hangingPunct="1">
              <a:buNone/>
              <a:defRPr/>
            </a:pPr>
            <a:r>
              <a:rPr lang="en-US" altLang="en-US" sz="4000" b="1" dirty="0">
                <a:cs typeface="Arial" panose="020B0604020202020204" pitchFamily="34" charset="0"/>
              </a:rPr>
              <a:t>Why it matters?</a:t>
            </a:r>
            <a:endParaRPr lang="en-US" sz="3200" b="1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8D02E10-F9B7-1642-9B50-9F384873E001}"/>
              </a:ext>
            </a:extLst>
          </p:cNvPr>
          <p:cNvSpPr txBox="1"/>
          <p:nvPr/>
        </p:nvSpPr>
        <p:spPr>
          <a:xfrm>
            <a:off x="24294126" y="13006001"/>
            <a:ext cx="3247473" cy="1631216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In less than 10 years</a:t>
            </a:r>
          </a:p>
          <a:p>
            <a:pPr algn="ctr"/>
            <a:r>
              <a:rPr lang="en-US" sz="2000" b="1" i="1" dirty="0" err="1"/>
              <a:t>Tuta</a:t>
            </a:r>
            <a:r>
              <a:rPr lang="en-US" sz="2000" b="1" i="1" dirty="0"/>
              <a:t> absoluta</a:t>
            </a:r>
            <a:r>
              <a:rPr lang="en-US" sz="2000" b="1" dirty="0"/>
              <a:t> had been reported in almost </a:t>
            </a:r>
          </a:p>
          <a:p>
            <a:pPr algn="ctr"/>
            <a:r>
              <a:rPr lang="en-US" sz="2000" b="1" dirty="0"/>
              <a:t>all African countries</a:t>
            </a:r>
          </a:p>
          <a:p>
            <a:pPr algn="ctr"/>
            <a:endParaRPr lang="en-US" sz="2000" b="1" dirty="0"/>
          </a:p>
        </p:txBody>
      </p:sp>
      <p:sp>
        <p:nvSpPr>
          <p:cNvPr id="96" name="Rounded Rectangular Callout 95">
            <a:extLst>
              <a:ext uri="{FF2B5EF4-FFF2-40B4-BE49-F238E27FC236}">
                <a16:creationId xmlns:a16="http://schemas.microsoft.com/office/drawing/2014/main" id="{4F130FE1-3E7B-FC44-B013-8D5F2339EF0E}"/>
              </a:ext>
            </a:extLst>
          </p:cNvPr>
          <p:cNvSpPr/>
          <p:nvPr/>
        </p:nvSpPr>
        <p:spPr>
          <a:xfrm>
            <a:off x="24384000" y="12903366"/>
            <a:ext cx="3067726" cy="1498434"/>
          </a:xfrm>
          <a:prstGeom prst="wedgeRoundRectCallout">
            <a:avLst>
              <a:gd name="adj1" fmla="val -37060"/>
              <a:gd name="adj2" fmla="val 81776"/>
              <a:gd name="adj3" fmla="val 16667"/>
            </a:avLst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A8AB48DC-2F25-654C-95C9-3AB7C4E625BC}"/>
              </a:ext>
            </a:extLst>
          </p:cNvPr>
          <p:cNvSpPr/>
          <p:nvPr/>
        </p:nvSpPr>
        <p:spPr>
          <a:xfrm>
            <a:off x="32099340" y="5365559"/>
            <a:ext cx="8663769" cy="1446550"/>
          </a:xfrm>
          <a:prstGeom prst="rect">
            <a:avLst/>
          </a:prstGeom>
          <a:ln w="63500">
            <a:noFill/>
            <a:prstDash val="sysDash"/>
          </a:ln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Using Computer Vision: </a:t>
            </a:r>
          </a:p>
          <a:p>
            <a:pPr algn="ctr"/>
            <a:r>
              <a:rPr lang="en-US" sz="2400" dirty="0"/>
              <a:t>For top 20 tomato producers in Africa</a:t>
            </a:r>
          </a:p>
          <a:p>
            <a:pPr algn="ctr"/>
            <a:r>
              <a:rPr lang="en-US" sz="2400" dirty="0"/>
              <a:t>a  50% loss (10000 KT) reduction would  </a:t>
            </a:r>
            <a:r>
              <a:rPr lang="en-US" sz="3200" b="1" dirty="0"/>
              <a:t>save</a:t>
            </a:r>
            <a:r>
              <a:rPr lang="en-US" sz="2800" dirty="0"/>
              <a:t> </a:t>
            </a:r>
            <a:r>
              <a:rPr lang="en-US" sz="2800" b="1" dirty="0"/>
              <a:t>$7 Billion</a:t>
            </a:r>
            <a:endParaRPr lang="en-US" sz="32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07A417-47D3-9841-A511-D66D387F016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62400" y="7620000"/>
            <a:ext cx="6096000" cy="29546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61363D8-D006-054A-AFC2-82B2A0A54C3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56113" y="11049000"/>
            <a:ext cx="6983287" cy="760377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2C937E3-1FA7-064D-B1A4-F476E8D737DD}"/>
              </a:ext>
            </a:extLst>
          </p:cNvPr>
          <p:cNvGrpSpPr/>
          <p:nvPr/>
        </p:nvGrpSpPr>
        <p:grpSpPr>
          <a:xfrm>
            <a:off x="29667659" y="7401453"/>
            <a:ext cx="12394741" cy="5095347"/>
            <a:chOff x="29672802" y="7221876"/>
            <a:chExt cx="12394741" cy="509534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29C7DA8-D768-864F-B75D-1DD7E20BA550}"/>
                </a:ext>
              </a:extLst>
            </p:cNvPr>
            <p:cNvGrpSpPr/>
            <p:nvPr/>
          </p:nvGrpSpPr>
          <p:grpSpPr>
            <a:xfrm>
              <a:off x="32333083" y="7221876"/>
              <a:ext cx="9734460" cy="5095347"/>
              <a:chOff x="29565600" y="6871412"/>
              <a:chExt cx="12627517" cy="6082588"/>
            </a:xfrm>
          </p:grpSpPr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65200E6B-5ACA-0846-8AE0-D4911FE6D8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9759378" y="7148467"/>
                <a:ext cx="12113457" cy="5510843"/>
              </a:xfrm>
              <a:prstGeom prst="rect">
                <a:avLst/>
              </a:prstGeom>
            </p:spPr>
          </p:pic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6F951C6D-D4CE-2F47-B372-68C8430B689E}"/>
                  </a:ext>
                </a:extLst>
              </p:cNvPr>
              <p:cNvSpPr/>
              <p:nvPr/>
            </p:nvSpPr>
            <p:spPr>
              <a:xfrm>
                <a:off x="29565600" y="6871412"/>
                <a:ext cx="12627517" cy="60825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ounded Rectangular Callout 17">
              <a:extLst>
                <a:ext uri="{FF2B5EF4-FFF2-40B4-BE49-F238E27FC236}">
                  <a16:creationId xmlns:a16="http://schemas.microsoft.com/office/drawing/2014/main" id="{716A2102-4411-7545-9CA9-C513F9808EB1}"/>
                </a:ext>
              </a:extLst>
            </p:cNvPr>
            <p:cNvSpPr/>
            <p:nvPr/>
          </p:nvSpPr>
          <p:spPr>
            <a:xfrm>
              <a:off x="29672802" y="10110080"/>
              <a:ext cx="2294035" cy="1782843"/>
            </a:xfrm>
            <a:prstGeom prst="wedgeRoundRectCallout">
              <a:avLst>
                <a:gd name="adj1" fmla="val 94600"/>
                <a:gd name="adj2" fmla="val 47333"/>
                <a:gd name="adj3" fmla="val 16667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4078 images collected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1D9974E0-CBBC-5047-8430-29F53F81F38F}"/>
              </a:ext>
            </a:extLst>
          </p:cNvPr>
          <p:cNvSpPr txBox="1"/>
          <p:nvPr/>
        </p:nvSpPr>
        <p:spPr>
          <a:xfrm>
            <a:off x="34671000" y="11203217"/>
            <a:ext cx="1315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Tomato plant images of early growth stage</a:t>
            </a:r>
          </a:p>
        </p:txBody>
      </p:sp>
    </p:spTree>
    <p:extLst>
      <p:ext uri="{BB962C8B-B14F-4D97-AF65-F5344CB8AC3E}">
        <p14:creationId xmlns:p14="http://schemas.microsoft.com/office/powerpoint/2010/main" val="2911698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2228</TotalTime>
  <Words>361</Words>
  <Application>Microsoft Macintosh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Courier New</vt:lpstr>
      <vt:lpstr>Wingdings</vt:lpstr>
      <vt:lpstr>Office Theme</vt:lpstr>
      <vt:lpstr>A Computer Vision Tomato Pest Assessment and Prediction Tool  Denis. P. Rubanga1, L. Mkonyi2, R. Mgaya3, N. Zekaya2, S.Shimada1, D. Machuve2 1Tokyo University of  Agriculture, Tokyo-Japan, 2The Nelson Mandela African Institute of Science and Technology, Arusha-Tanzania,  3Sokoine University of Agriculture,Morogoro-Tanzania :denispastoty@gmail.com</vt:lpstr>
    </vt:vector>
  </TitlesOfParts>
  <Company>Univ. of Colorado at Colorado Springs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here:  Maybe add some pictures and/or school logo on the left and right authors and affiliation</dc:title>
  <dc:creator>Terry Boult</dc:creator>
  <cp:lastModifiedBy>Denis Pastory</cp:lastModifiedBy>
  <cp:revision>107</cp:revision>
  <cp:lastPrinted>2019-05-18T13:52:49Z</cp:lastPrinted>
  <dcterms:created xsi:type="dcterms:W3CDTF">2014-05-29T01:41:03Z</dcterms:created>
  <dcterms:modified xsi:type="dcterms:W3CDTF">2019-05-22T15:35:44Z</dcterms:modified>
</cp:coreProperties>
</file>

<file path=docProps/thumbnail.jpeg>
</file>